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layfair Display Medium"/>
      <p:regular r:id="rId24"/>
      <p:bold r:id="rId25"/>
      <p:italic r:id="rId26"/>
      <p:boldItalic r:id="rId27"/>
    </p:embeddedFont>
    <p:embeddedFont>
      <p:font typeface="EB Garamond Medium"/>
      <p:regular r:id="rId28"/>
      <p:bold r:id="rId29"/>
      <p:italic r:id="rId30"/>
      <p:boldItalic r:id="rId31"/>
    </p:embeddedFont>
    <p:embeddedFont>
      <p:font typeface="EB Garamond SemiBold"/>
      <p:regular r:id="rId32"/>
      <p:bold r:id="rId33"/>
      <p:italic r:id="rId34"/>
      <p:boldItalic r:id="rId35"/>
    </p:embeddedFont>
    <p:embeddedFont>
      <p:font typeface="EB Garamond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B6E93A-0DD9-455E-8BC8-BA94E5F65717}">
  <a:tblStyle styleId="{CFB6E93A-0DD9-455E-8BC8-BA94E5F657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layfairDisplayMedium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layfairDisplayMedium-italic.fntdata"/><Relationship Id="rId25" Type="http://schemas.openxmlformats.org/officeDocument/2006/relationships/font" Target="fonts/PlayfairDisplayMedium-bold.fntdata"/><Relationship Id="rId28" Type="http://schemas.openxmlformats.org/officeDocument/2006/relationships/font" Target="fonts/EBGaramondMedium-regular.fntdata"/><Relationship Id="rId27" Type="http://schemas.openxmlformats.org/officeDocument/2006/relationships/font" Target="fonts/PlayfairDisplayMedium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EBGaramondMedium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BGaramondMedium-boldItalic.fntdata"/><Relationship Id="rId30" Type="http://schemas.openxmlformats.org/officeDocument/2006/relationships/font" Target="fonts/EBGaramondMedium-italic.fntdata"/><Relationship Id="rId11" Type="http://schemas.openxmlformats.org/officeDocument/2006/relationships/slide" Target="slides/slide5.xml"/><Relationship Id="rId33" Type="http://schemas.openxmlformats.org/officeDocument/2006/relationships/font" Target="fonts/EBGaramondSemiBold-bold.fntdata"/><Relationship Id="rId10" Type="http://schemas.openxmlformats.org/officeDocument/2006/relationships/slide" Target="slides/slide4.xml"/><Relationship Id="rId32" Type="http://schemas.openxmlformats.org/officeDocument/2006/relationships/font" Target="fonts/EBGaramondSemiBold-regular.fntdata"/><Relationship Id="rId13" Type="http://schemas.openxmlformats.org/officeDocument/2006/relationships/slide" Target="slides/slide7.xml"/><Relationship Id="rId35" Type="http://schemas.openxmlformats.org/officeDocument/2006/relationships/font" Target="fonts/EBGaramondSemiBold-boldItalic.fntdata"/><Relationship Id="rId12" Type="http://schemas.openxmlformats.org/officeDocument/2006/relationships/slide" Target="slides/slide6.xml"/><Relationship Id="rId34" Type="http://schemas.openxmlformats.org/officeDocument/2006/relationships/font" Target="fonts/EBGaramondSemiBold-italic.fntdata"/><Relationship Id="rId15" Type="http://schemas.openxmlformats.org/officeDocument/2006/relationships/slide" Target="slides/slide9.xml"/><Relationship Id="rId37" Type="http://schemas.openxmlformats.org/officeDocument/2006/relationships/font" Target="fonts/EBGaramond-bold.fntdata"/><Relationship Id="rId14" Type="http://schemas.openxmlformats.org/officeDocument/2006/relationships/slide" Target="slides/slide8.xml"/><Relationship Id="rId36" Type="http://schemas.openxmlformats.org/officeDocument/2006/relationships/font" Target="fonts/EBGaramond-regular.fntdata"/><Relationship Id="rId17" Type="http://schemas.openxmlformats.org/officeDocument/2006/relationships/slide" Target="slides/slide11.xml"/><Relationship Id="rId39" Type="http://schemas.openxmlformats.org/officeDocument/2006/relationships/font" Target="fonts/EBGaramond-boldItalic.fntdata"/><Relationship Id="rId16" Type="http://schemas.openxmlformats.org/officeDocument/2006/relationships/slide" Target="slides/slide10.xml"/><Relationship Id="rId38" Type="http://schemas.openxmlformats.org/officeDocument/2006/relationships/font" Target="fonts/EBGaramon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ncbi.nlm.nih.gov/pmc/articles/PMC8303541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H3K9me - это гистоновая метка, которая обычно связана с гетерохроматином и репрессией генов. Она образуется путем метилирования лизина 9 на гистоне H3.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H3K9me может быть моно-, ди- или три-метилированной, и каждый из этих состояний может иметь различные функции. Например, H3K9me3 связывается с белками, которые репрессируют экспрессию генов, что приводит к сжатию хроматина и подавлению транскрипции.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H3K9me также может взаимодействовать с другими гистоновыми метками и белками, такими как HP1 (гомолог Дрозофилы гетерохроматина 1), которые помогают поддерживать гетерохроматическое состояние хроматина.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>
                <a:solidFill>
                  <a:schemeClr val="dk1"/>
                </a:solidFill>
              </a:rPr>
              <a:t>Некоторые исследования также связывают H3K9me с эпигенетическими изменениями в рамках различных заболеваний, таких как рак и неврологические нарушения.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0220e0171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0220e0171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0220e0171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0220e0171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0220e0171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0220e0171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0220e0171_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0220e0171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0220e0171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0220e0171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0220e0171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0220e0171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0220e0171_5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0220e0171_5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0220e0171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0220e0171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82ae3e47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482ae3e47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</a:t>
            </a:r>
            <a:r>
              <a:rPr lang="ru" sz="1400" u="sng">
                <a:solidFill>
                  <a:srgbClr val="0097A7"/>
                </a:solidFill>
                <a:latin typeface="EB Garamond Medium"/>
                <a:ea typeface="EB Garamond Medium"/>
                <a:cs typeface="EB Garamond Medium"/>
                <a:sym typeface="EB Garamond Mediu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SUV39H1</a:t>
            </a:r>
            <a:r>
              <a:rPr lang="ru"/>
              <a:t> - “</a:t>
            </a:r>
            <a:r>
              <a:rPr lang="ru" sz="15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SUV39H1 и SUV39H2 были первыми белковыми метилтрансферазами, которые были идентифицированы более 20 лет назад. Оба фермента вводят ди- и триметилирование в гистоне H3 лизин 9 (H3K9) и играют важную роль в поддержании гетерохроматина и экспрессии генов.”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482ae3e472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482ae3e472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482ae3e472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482ae3e47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482ae3e472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482ae3e472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82ae3e472_4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82ae3e472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482ae3e47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482ae3e47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0220e017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0220e017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0220e0171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0220e0171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sciencedirect.com/topics/biochemistry-genetics-and-molecular-biology/histone-methylation" TargetMode="External"/><Relationship Id="rId10" Type="http://schemas.openxmlformats.org/officeDocument/2006/relationships/hyperlink" Target="https://pubmed.ncbi.nlm.nih.gov/26703087/" TargetMode="External"/><Relationship Id="rId13" Type="http://schemas.openxmlformats.org/officeDocument/2006/relationships/hyperlink" Target="https://www.sciencedirect.com/science/article/abs/pii/S030090841830097X" TargetMode="External"/><Relationship Id="rId12" Type="http://schemas.openxmlformats.org/officeDocument/2006/relationships/hyperlink" Target="https://pubmed.ncbi.nlm.nih.gov/23230144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pubmed.ncbi.nlm.nih.gov/24334705/" TargetMode="External"/><Relationship Id="rId9" Type="http://schemas.openxmlformats.org/officeDocument/2006/relationships/hyperlink" Target="https://pubmed.ncbi.nlm.nih.gov/32979540/" TargetMode="External"/><Relationship Id="rId5" Type="http://schemas.openxmlformats.org/officeDocument/2006/relationships/hyperlink" Target="https://pubmed.ncbi.nlm.nih.gov/27292258/" TargetMode="External"/><Relationship Id="rId6" Type="http://schemas.openxmlformats.org/officeDocument/2006/relationships/hyperlink" Target="https://www.hindawi.com/journals/jir/2021/9965099/" TargetMode="External"/><Relationship Id="rId7" Type="http://schemas.openxmlformats.org/officeDocument/2006/relationships/hyperlink" Target="https://www.ncbi.nlm.nih.gov/pmc/articles/PMC7280979/" TargetMode="External"/><Relationship Id="rId8" Type="http://schemas.openxmlformats.org/officeDocument/2006/relationships/hyperlink" Target="https://www.ncbi.nlm.nih.gov/pmc/articles/PMC8303541/" TargetMode="Externa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hyperlink" Target="https://doi.org/10.46439/cancerbiology.1.003" TargetMode="External"/><Relationship Id="rId10" Type="http://schemas.openxmlformats.org/officeDocument/2006/relationships/hyperlink" Target="https://pubmed.ncbi.nlm.nih.gov/26703087/" TargetMode="External"/><Relationship Id="rId13" Type="http://schemas.openxmlformats.org/officeDocument/2006/relationships/hyperlink" Target="https://www.sciencedirect.com/science/article/abs/pii/S030090841830097X" TargetMode="External"/><Relationship Id="rId12" Type="http://schemas.openxmlformats.org/officeDocument/2006/relationships/hyperlink" Target="https://pubmed.ncbi.nlm.nih.gov/23230144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hyperlink" Target="https://pubmed.ncbi.nlm.nih.gov/24334705/" TargetMode="External"/><Relationship Id="rId9" Type="http://schemas.openxmlformats.org/officeDocument/2006/relationships/hyperlink" Target="https://pubmed.ncbi.nlm.nih.gov/32979540/" TargetMode="External"/><Relationship Id="rId5" Type="http://schemas.openxmlformats.org/officeDocument/2006/relationships/hyperlink" Target="https://pubmed.ncbi.nlm.nih.gov/27292258/" TargetMode="External"/><Relationship Id="rId6" Type="http://schemas.openxmlformats.org/officeDocument/2006/relationships/hyperlink" Target="https://www.hindawi.com/journals/jir/2021/9965099/" TargetMode="External"/><Relationship Id="rId7" Type="http://schemas.openxmlformats.org/officeDocument/2006/relationships/hyperlink" Target="https://www.ncbi.nlm.nih.gov/pmc/articles/PMC7280979/" TargetMode="External"/><Relationship Id="rId8" Type="http://schemas.openxmlformats.org/officeDocument/2006/relationships/hyperlink" Target="https://www.ncbi.nlm.nih.gov/pmc/articles/PMC8303541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pubmed.ncbi.nlm.nih.gov/24334705/" TargetMode="External"/><Relationship Id="rId5" Type="http://schemas.openxmlformats.org/officeDocument/2006/relationships/hyperlink" Target="https://pubmed.ncbi.nlm.nih.gov/27292258/" TargetMode="External"/><Relationship Id="rId6" Type="http://schemas.openxmlformats.org/officeDocument/2006/relationships/hyperlink" Target="https://www.ncbi.nlm.nih.gov/pmc/articles/PMC8303541/" TargetMode="External"/><Relationship Id="rId7" Type="http://schemas.openxmlformats.org/officeDocument/2006/relationships/hyperlink" Target="https://www.ncbi.nlm.nih.gov/pmc/articles/PMC4412553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pubmed.ncbi.nlm.nih.gov/24334705/" TargetMode="External"/><Relationship Id="rId5" Type="http://schemas.openxmlformats.org/officeDocument/2006/relationships/hyperlink" Target="https://pubmed.ncbi.nlm.nih.gov/27292258/" TargetMode="External"/><Relationship Id="rId6" Type="http://schemas.openxmlformats.org/officeDocument/2006/relationships/hyperlink" Target="https://www.ncbi.nlm.nih.gov/pmc/articles/PMC8303541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www.ncbi.nlm.nih.gov/pmc/articles/PMC4412553/" TargetMode="Externa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5.xml"/><Relationship Id="rId10" Type="http://schemas.openxmlformats.org/officeDocument/2006/relationships/slide" Target="/ppt/slides/slide14.xml"/><Relationship Id="rId13" Type="http://schemas.openxmlformats.org/officeDocument/2006/relationships/slide" Target="/ppt/slides/slide17.xml"/><Relationship Id="rId12" Type="http://schemas.openxmlformats.org/officeDocument/2006/relationships/slide" Target="/ppt/slides/slide16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slide" Target="/ppt/slides/slide8.xml"/><Relationship Id="rId9" Type="http://schemas.openxmlformats.org/officeDocument/2006/relationships/slide" Target="/ppt/slides/slide13.xml"/><Relationship Id="rId5" Type="http://schemas.openxmlformats.org/officeDocument/2006/relationships/slide" Target="/ppt/slides/slide9.xml"/><Relationship Id="rId6" Type="http://schemas.openxmlformats.org/officeDocument/2006/relationships/slide" Target="/ppt/slides/slide10.xml"/><Relationship Id="rId7" Type="http://schemas.openxmlformats.org/officeDocument/2006/relationships/slide" Target="/ppt/slides/slide11.xml"/><Relationship Id="rId8" Type="http://schemas.openxmlformats.org/officeDocument/2006/relationships/slide" Target="/ppt/slides/slide1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Групповой проект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-1" y="21075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611700" y="1565850"/>
            <a:ext cx="7920600" cy="2011800"/>
          </a:xfrm>
          <a:prstGeom prst="rect">
            <a:avLst/>
          </a:prstGeom>
          <a:solidFill>
            <a:srgbClr val="77B1E9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8800" y="1623075"/>
            <a:ext cx="7526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61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Групповой проект</a:t>
            </a:r>
            <a:r>
              <a:rPr lang="ru" sz="56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</a:t>
            </a:r>
            <a:endParaRPr sz="5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53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H3K9me</a:t>
            </a:r>
            <a:endParaRPr sz="17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Доменная структура белка гена KDM1A</a:t>
            </a:r>
            <a:endParaRPr/>
          </a:p>
        </p:txBody>
      </p:sp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3275"/>
            <a:ext cx="8839201" cy="3141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Доменная структура белка гена KDM3A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6425"/>
            <a:ext cx="8839199" cy="3363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Доменная структура белка гена SUV39H1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6975"/>
            <a:ext cx="8839200" cy="3474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Доменная структура белка гена CBX3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813" y="1595875"/>
            <a:ext cx="8410373" cy="2139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Доменная структура белка гена POGZ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6425"/>
            <a:ext cx="8839199" cy="3371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Доменная структура белка гена JMJD1C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4725"/>
            <a:ext cx="8839199" cy="1900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Доменная структура белка гена ERBB4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8125"/>
            <a:ext cx="8839201" cy="222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Доменная структура белка гена UHRF1</a:t>
            </a:r>
            <a:endParaRPr/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1300"/>
            <a:ext cx="8839199" cy="2147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-33625" y="-39000"/>
            <a:ext cx="9177626" cy="5182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63" name="Google Shape;63;p14"/>
          <p:cNvGraphicFramePr/>
          <p:nvPr/>
        </p:nvGraphicFramePr>
        <p:xfrm>
          <a:off x="837150" y="77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{CFB6E93A-0DD9-455E-8BC8-BA94E5F65717}</a:tableStyleId>
              </a:tblPr>
              <a:tblGrid>
                <a:gridCol w="2100850"/>
                <a:gridCol w="2535150"/>
                <a:gridCol w="2955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Полыгалов Богдан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4"/>
                        </a:rPr>
                        <a:t>HR</a:t>
                      </a:r>
                      <a:endParaRPr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erase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Матирко Кирилл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5"/>
                        </a:rPr>
                        <a:t>MINA</a:t>
                      </a:r>
                      <a:endParaRPr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erase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Бондаренко Артём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6"/>
                        </a:rPr>
                        <a:t>KDM1A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erase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Седых Александр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7"/>
                        </a:rPr>
                        <a:t>KDM3A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erase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Ахунова Анастасия 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8"/>
                        </a:rPr>
                        <a:t>SUV39H1</a:t>
                      </a:r>
                      <a:endParaRPr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write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Козлова Екатерина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9"/>
                        </a:rPr>
                        <a:t>CBX3</a:t>
                      </a:r>
                      <a:endParaRPr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read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Романова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Анастасия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10"/>
                        </a:rPr>
                        <a:t>POGZ</a:t>
                      </a:r>
                      <a:endParaRPr>
                        <a:solidFill>
                          <a:srgbClr val="1F1F1F"/>
                        </a:solidFill>
                        <a:highlight>
                          <a:schemeClr val="lt1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read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Баран София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11"/>
                        </a:rPr>
                        <a:t>JMJD1C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erase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Варшавер Александра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12"/>
                        </a:rPr>
                        <a:t>ERBB4</a:t>
                      </a:r>
                      <a:endParaRPr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cofactor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Сидорова Татьяна</a:t>
                      </a:r>
                      <a:endParaRPr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13"/>
                        </a:rPr>
                        <a:t>UHRF1</a:t>
                      </a:r>
                      <a:endParaRPr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Histone modification read, Histone modification write cofactor</a:t>
                      </a:r>
                      <a:endParaRPr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64" name="Google Shape;64;p14"/>
          <p:cNvSpPr/>
          <p:nvPr/>
        </p:nvSpPr>
        <p:spPr>
          <a:xfrm>
            <a:off x="1169900" y="110450"/>
            <a:ext cx="6995400" cy="484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258750" y="83450"/>
            <a:ext cx="74799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>
                <a:solidFill>
                  <a:srgbClr val="1F1F1F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Эпигенетическая модификация - Histone methylation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-16812" y="-19500"/>
            <a:ext cx="9177626" cy="5182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71" name="Google Shape;71;p15"/>
          <p:cNvGraphicFramePr/>
          <p:nvPr/>
        </p:nvGraphicFramePr>
        <p:xfrm>
          <a:off x="16825" y="261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{CFB6E93A-0DD9-455E-8BC8-BA94E5F65717}</a:tableStyleId>
              </a:tblPr>
              <a:tblGrid>
                <a:gridCol w="713900"/>
                <a:gridCol w="8430100"/>
              </a:tblGrid>
              <a:tr h="47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4"/>
                        </a:rPr>
                        <a:t>HR</a:t>
                      </a:r>
                      <a:endParaRPr sz="1000"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rgbClr val="444746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 performed a series of in vitro demethylation assays, which demonstrated that HR can demethylate monomethylated or dimethylated histone H3 lysine 9 (H3K9me1 or me2)</a:t>
                      </a:r>
                      <a:endParaRPr sz="10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38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5"/>
                        </a:rPr>
                        <a:t>MINA</a:t>
                      </a:r>
                      <a:endParaRPr sz="1000"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444746"/>
                          </a:solidFill>
                          <a:highlight>
                            <a:schemeClr val="lt2"/>
                          </a:highlight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Управляет онкогенезом глиобластомы, регулируя циклины и циклинзавизимые киназы через деметилирование H3K9me3.</a:t>
                      </a:r>
                      <a:endParaRPr sz="1000">
                        <a:highlight>
                          <a:schemeClr val="lt2"/>
                        </a:highlight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6"/>
                        </a:rPr>
                        <a:t>KDM1A</a:t>
                      </a:r>
                      <a:endParaRPr sz="1000"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1F1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KDM1A способствует иммуносупрессии при гепатоцеллюлярной карциноме путем регуляции PD-L1 посредством деметилирования MEF2D. KDM1A может деметилировать H3K4me1/2 (Lys-4) и H3K9me1/2 (Lys-9), что означает, что он действует как коактиватор или корепрессор в зависимости от контекста.</a:t>
                      </a:r>
                      <a:endParaRPr sz="1000">
                        <a:solidFill>
                          <a:srgbClr val="1F1F1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7"/>
                        </a:rPr>
                        <a:t>KDM3A</a:t>
                      </a:r>
                      <a:endParaRPr sz="1000"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1F1F1F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KDM3A and KMD3B catalyze the demethylation of transcriptionally repressive mono- and di-methylated histone H3 lysine 9 (H3K9me1/me2) in vitro and in vivo with a preference for dimethylated residues, thereby mediating transcriptional activation</a:t>
                      </a:r>
                      <a:endParaRPr sz="1000">
                        <a:solidFill>
                          <a:srgbClr val="1F1F1F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8"/>
                        </a:rPr>
                        <a:t>SUV39H1</a:t>
                      </a:r>
                      <a:endParaRPr sz="1000"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П</a:t>
                      </a:r>
                      <a:r>
                        <a:rPr lang="ru" sz="1000">
                          <a:solidFill>
                            <a:schemeClr val="accen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ервая белковая метилтрансфераза. Вводит ди- и триметилирование в гистоне H3 лизин 9 (H3K9) и играет важную роль в поддержании гетерохроматина и экспрессии генов</a:t>
                      </a:r>
                      <a:endParaRPr sz="10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9"/>
                        </a:rPr>
                        <a:t>CBX3</a:t>
                      </a:r>
                      <a:endParaRPr sz="1000"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rgbClr val="444746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Chromobox protein 3 (i.e. CBX3) associated with the heterochromatin protein 1 (HP1) complex is a methyl reader that interprets H3K9me3 marks which are mediated by H3K9 methyltransferases (i.e., SUV39H1 or SUV39H2).</a:t>
                      </a:r>
                      <a:endParaRPr sz="10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10"/>
                        </a:rPr>
                        <a:t>POGZ</a:t>
                      </a:r>
                      <a:endParaRPr sz="1000">
                        <a:solidFill>
                          <a:srgbClr val="1F1F1F"/>
                        </a:solidFill>
                        <a:highlight>
                          <a:schemeClr val="lt1"/>
                        </a:highlight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chemeClr val="accen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POGZ is a potential reader of H3K9me3, as it contains a PHD finger that binds specifically to this histone mark. </a:t>
                      </a:r>
                      <a:r>
                        <a:rPr lang="ru" sz="1000">
                          <a:solidFill>
                            <a:schemeClr val="accen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Chromatin</a:t>
                      </a:r>
                      <a:r>
                        <a:rPr lang="ru" sz="1000">
                          <a:solidFill>
                            <a:schemeClr val="accent2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immunoprecipitation followed by sequencing (ChIP-seq) is used to identify proteins that interact with various histone marks in bird cells, and POGZ was found to be enriched at genomic loci marked by H3K9me3.</a:t>
                      </a:r>
                      <a:endParaRPr sz="10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11"/>
                        </a:rPr>
                        <a:t>JMJD1C</a:t>
                      </a:r>
                      <a:endParaRPr sz="1000"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JMJD1A and JMJD1C belong to the KDM3 subfamily and both can demethylate H3K9</a:t>
                      </a:r>
                      <a:endParaRPr sz="10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12"/>
                        </a:rPr>
                        <a:t>ERBB4</a:t>
                      </a:r>
                      <a:endParaRPr sz="1000"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000">
                          <a:solidFill>
                            <a:srgbClr val="434343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ErbB-4 — рецептор эпидермального роста семейства EGFR/ErbB. Было показано, что уровень H3K9me3 в клетках увеличивался  при стимуляции рецепторов ErbB4 с помощью </a:t>
                      </a:r>
                      <a:r>
                        <a:rPr lang="ru" sz="1000">
                          <a:solidFill>
                            <a:srgbClr val="434343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NRG-1 ( за счет внутриклеточного домена).</a:t>
                      </a:r>
                      <a:endParaRPr sz="1000">
                        <a:solidFill>
                          <a:srgbClr val="434343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 u="sng">
                          <a:solidFill>
                            <a:schemeClr val="hlink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13"/>
                        </a:rPr>
                        <a:t>UHRF1</a:t>
                      </a:r>
                      <a:endParaRPr sz="1000" u="sng">
                        <a:solidFill>
                          <a:schemeClr val="hlink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000">
                          <a:solidFill>
                            <a:srgbClr val="434343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UHRF1: играет роль в поддержании метилирования ДНК в клетках млекопитающих. Он связывается с метилированными гистонами H3K9 и H3K27, а также с ДНК метилтрансферазой DNMT1, что помогает поддерживать метилирование ДНК во время клеточного деления.</a:t>
                      </a:r>
                      <a:endParaRPr sz="1000">
                        <a:solidFill>
                          <a:srgbClr val="434343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2" name="Google Shape;72;p15"/>
          <p:cNvSpPr txBox="1"/>
          <p:nvPr/>
        </p:nvSpPr>
        <p:spPr>
          <a:xfrm>
            <a:off x="1258750" y="83450"/>
            <a:ext cx="74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 amt="41000"/>
          </a:blip>
          <a:stretch>
            <a:fillRect/>
          </a:stretch>
        </p:blipFill>
        <p:spPr>
          <a:xfrm>
            <a:off x="-33625" y="-39000"/>
            <a:ext cx="9177626" cy="5182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aphicFrame>
        <p:nvGraphicFramePr>
          <p:cNvPr id="78" name="Google Shape;78;p16"/>
          <p:cNvGraphicFramePr/>
          <p:nvPr/>
        </p:nvGraphicFramePr>
        <p:xfrm>
          <a:off x="952500" y="8289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{CFB6E93A-0DD9-455E-8BC8-BA94E5F65717}</a:tableStyleId>
              </a:tblPr>
              <a:tblGrid>
                <a:gridCol w="1710900"/>
                <a:gridCol w="5528100"/>
              </a:tblGrid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HR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Ф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ункционирует сам по себе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MINA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Ф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ункционирует сам по себе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KDM1A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NuRD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,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BHC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,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SCL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KDM3A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Функционирует сам по себе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SUV39H1 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eNoSc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CBX3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RING2-L3MBTL2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,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L3MBTL1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POGZ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Функционирует сам по себе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JMJD1C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Функционирует сам по себе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3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B Garamond"/>
                          <a:ea typeface="EB Garamond"/>
                          <a:cs typeface="EB Garamond"/>
                          <a:sym typeface="EB Garamond"/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ERBB4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Функционирует сам по себе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8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UHRF1</a:t>
                      </a:r>
                      <a:endParaRPr b="1">
                        <a:solidFill>
                          <a:schemeClr val="dk1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Ф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ункционирует сам по себе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79" name="Google Shape;79;p16"/>
          <p:cNvSpPr/>
          <p:nvPr/>
        </p:nvSpPr>
        <p:spPr>
          <a:xfrm>
            <a:off x="1196100" y="211825"/>
            <a:ext cx="6995400" cy="484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829100" y="177175"/>
            <a:ext cx="759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В какие комплексы входят выбранные белки?</a:t>
            </a:r>
            <a:endParaRPr b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2969750" y="320675"/>
            <a:ext cx="3201300" cy="484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>
            <p:ph type="title"/>
          </p:nvPr>
        </p:nvSpPr>
        <p:spPr>
          <a:xfrm>
            <a:off x="3242025" y="276725"/>
            <a:ext cx="296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320">
                <a:latin typeface="EB Garamond SemiBold"/>
                <a:ea typeface="EB Garamond SemiBold"/>
                <a:cs typeface="EB Garamond SemiBold"/>
                <a:sym typeface="EB Garamond SemiBold"/>
              </a:rPr>
              <a:t>Экспрессия (ткани)</a:t>
            </a:r>
            <a:endParaRPr sz="2320"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graphicFrame>
        <p:nvGraphicFramePr>
          <p:cNvPr id="88" name="Google Shape;88;p17"/>
          <p:cNvGraphicFramePr/>
          <p:nvPr/>
        </p:nvGraphicFramePr>
        <p:xfrm>
          <a:off x="240300" y="9691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{CFB6E93A-0DD9-455E-8BC8-BA94E5F65717}</a:tableStyleId>
              </a:tblPr>
              <a:tblGrid>
                <a:gridCol w="1885825"/>
                <a:gridCol w="6777550"/>
              </a:tblGrid>
              <a:tr h="55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Ген</a:t>
                      </a:r>
                      <a:endParaRPr b="1"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4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Название ткани + средний TPM</a:t>
                      </a:r>
                      <a:endParaRPr b="1" sz="1600"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4F2"/>
                    </a:solidFill>
                  </a:tcPr>
                </a:tc>
              </a:tr>
              <a:tr h="87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1F1F1F"/>
                          </a:solidFill>
                          <a:uFill>
                            <a:noFill/>
                          </a:u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HR</a:t>
                      </a:r>
                      <a:endParaRPr sz="1600"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Мозг: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мозжечок (66), полушарие мозжечка (57), кора (23); </a:t>
                      </a: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кожа: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открытая часть (94), закрытая (102)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;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</a:t>
                      </a: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пищевод: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слизистая (31);</a:t>
                      </a:r>
                      <a:endParaRPr sz="16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1F1F1F"/>
                          </a:solidFill>
                          <a:uFill>
                            <a:noFill/>
                          </a:u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MINA</a:t>
                      </a:r>
                      <a:endParaRPr sz="1600"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Щитовидная железа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(28.66); </a:t>
                      </a: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клетки: </a:t>
                      </a:r>
                      <a:r>
                        <a:rPr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культивированные</a:t>
                      </a: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</a:t>
                      </a:r>
                      <a:r>
                        <a:rPr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фибробласты 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(19.56); </a:t>
                      </a: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клетки: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EBV-transformed лимфоциты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(16.46)</a:t>
                      </a:r>
                      <a:endParaRPr sz="16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KDM1A</a:t>
                      </a:r>
                      <a:endParaRPr sz="1600"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Тестикулы: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 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(194.0);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Клетки: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EBV-transformed лимфоциты (96.4); 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Яичник 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(86.78)</a:t>
                      </a:r>
                      <a:endParaRPr sz="16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1F1F1F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KDM3A</a:t>
                      </a:r>
                      <a:endParaRPr sz="1600"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Тестикулы: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(46.66); </a:t>
                      </a: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Кожа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: подверженная солнцу, голени (42.54), не подверженная солнцу, надлобковая (40.88); </a:t>
                      </a:r>
                      <a:r>
                        <a:rPr b="1" lang="ru" sz="16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Артерия</a:t>
                      </a:r>
                      <a:r>
                        <a:rPr lang="ru" sz="1600"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: большеберцовая (34.71)</a:t>
                      </a:r>
                      <a:endParaRPr sz="16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07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>
                          <a:solidFill>
                            <a:srgbClr val="1F1F1F"/>
                          </a:solidFill>
                          <a:uFill>
                            <a:noFill/>
                          </a:u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SUV39H1</a:t>
                      </a:r>
                      <a:endParaRPr sz="1600">
                        <a:solidFill>
                          <a:srgbClr val="1F1F1F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Клетки: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EBV-transformed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лимфоциты (20.93); 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Тестикулы: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(11.07); </a:t>
                      </a:r>
                      <a:r>
                        <a:rPr b="1" lang="ru" sz="1600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Селезенка</a:t>
                      </a:r>
                      <a:r>
                        <a:rPr lang="ru" sz="1600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(10.24)</a:t>
                      </a:r>
                      <a:endParaRPr sz="1600"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4" name="Google Shape;94;p18"/>
          <p:cNvGraphicFramePr/>
          <p:nvPr/>
        </p:nvGraphicFramePr>
        <p:xfrm>
          <a:off x="240300" y="97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{CFB6E93A-0DD9-455E-8BC8-BA94E5F65717}</a:tableStyleId>
              </a:tblPr>
              <a:tblGrid>
                <a:gridCol w="1885825"/>
                <a:gridCol w="6777550"/>
              </a:tblGrid>
              <a:tr h="621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CBX3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Клетки: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EBV-transformed лимфоциты (175.7),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Мозг: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амигдала 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93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POGZ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Мозг: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мозжечок (123), полушарие мозжечка (116.5);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яичник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(105.3); г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ипофиз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(91.65)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93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u="sng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JMJD1C</a:t>
                      </a:r>
                      <a:endParaRPr u="sng"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Мозг: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мозжечок (55,06), полушария мозжечка (48,78);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Легкие: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(25,05);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EBV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-трансформированные лимфоциты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(30,30)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693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uFill>
                            <a:noFill/>
                          </a:u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ERBB4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Аорта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(8.631);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мозг: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мозжечок (9.091), передняя поясная кора (8.62);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тестикулы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(5.018)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1053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UHRF1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Культивируемые фибробласты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(14.89);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Лимфатические узлы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(24.58);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Пищевод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(4.284);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Мозг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 - Амигдала (0.6221); </a:t>
                      </a:r>
                      <a:r>
                        <a:rPr b="1" lang="ru">
                          <a:solidFill>
                            <a:schemeClr val="dk1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Кровь </a:t>
                      </a:r>
                      <a:r>
                        <a:rPr lang="ru">
                          <a:solidFill>
                            <a:schemeClr val="dk1"/>
                          </a:solidFill>
                          <a:latin typeface="EB Garamond Medium"/>
                          <a:ea typeface="EB Garamond Medium"/>
                          <a:cs typeface="EB Garamond Medium"/>
                          <a:sym typeface="EB Garamond Medium"/>
                        </a:rPr>
                        <a:t>(1.376).</a:t>
                      </a:r>
                      <a:endParaRPr>
                        <a:solidFill>
                          <a:schemeClr val="dk1"/>
                        </a:solidFill>
                        <a:latin typeface="EB Garamond Medium"/>
                        <a:ea typeface="EB Garamond Medium"/>
                        <a:cs typeface="EB Garamond Medium"/>
                        <a:sym typeface="EB Garamond Medium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95" name="Google Shape;95;p18"/>
          <p:cNvSpPr/>
          <p:nvPr/>
        </p:nvSpPr>
        <p:spPr>
          <a:xfrm>
            <a:off x="2969750" y="320675"/>
            <a:ext cx="3201300" cy="484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3199950" y="292175"/>
            <a:ext cx="3000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20">
                <a:solidFill>
                  <a:schemeClr val="dk1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Экспрессия (ткани)</a:t>
            </a:r>
            <a:endParaRPr sz="232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9"/>
          <p:cNvPicPr preferRelativeResize="0"/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-1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/>
          <p:nvPr/>
        </p:nvSpPr>
        <p:spPr>
          <a:xfrm>
            <a:off x="530025" y="2296999"/>
            <a:ext cx="3734700" cy="5727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629175" y="2252275"/>
            <a:ext cx="35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ru" sz="2820">
                <a:latin typeface="EB Garamond"/>
                <a:ea typeface="EB Garamond"/>
                <a:cs typeface="EB Garamond"/>
                <a:sym typeface="EB Garamond"/>
              </a:rPr>
              <a:t>Доменная структура</a:t>
            </a:r>
            <a:endParaRPr b="1" sz="282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820">
              <a:highlight>
                <a:schemeClr val="lt1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graphicFrame>
        <p:nvGraphicFramePr>
          <p:cNvPr id="104" name="Google Shape;104;p19"/>
          <p:cNvGraphicFramePr/>
          <p:nvPr/>
        </p:nvGraphicFramePr>
        <p:xfrm>
          <a:off x="5086200" y="25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{CFB6E93A-0DD9-455E-8BC8-BA94E5F65717}</a:tableStyleId>
              </a:tblPr>
              <a:tblGrid>
                <a:gridCol w="2278650"/>
              </a:tblGrid>
              <a:tr h="517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4"/>
                        </a:rPr>
                        <a:t>HR</a:t>
                      </a:r>
                      <a:endParaRPr b="1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5"/>
                        </a:rPr>
                        <a:t>MINA</a:t>
                      </a:r>
                      <a:endParaRPr b="1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5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6"/>
                        </a:rPr>
                        <a:t>KDM1A</a:t>
                      </a:r>
                      <a:endParaRPr b="1" u="sng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7"/>
                        </a:rPr>
                        <a:t>KDM3A</a:t>
                      </a:r>
                      <a:endParaRPr b="1" u="sng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8"/>
                        </a:rPr>
                        <a:t>SUV39H1</a:t>
                      </a:r>
                      <a:endParaRPr b="1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9"/>
                        </a:rPr>
                        <a:t>CBX3</a:t>
                      </a:r>
                      <a:endParaRPr b="1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10"/>
                        </a:rPr>
                        <a:t>POGZ</a:t>
                      </a:r>
                      <a:endParaRPr b="1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11"/>
                        </a:rPr>
                        <a:t>JMJD1C</a:t>
                      </a:r>
                      <a:endParaRPr b="1" u="sng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32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12"/>
                        </a:rPr>
                        <a:t>ERBB4</a:t>
                      </a:r>
                      <a:endParaRPr b="1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5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u="sng">
                          <a:solidFill>
                            <a:schemeClr val="hlink"/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  <a:hlinkClick action="ppaction://hlinksldjump" r:id="rId13"/>
                        </a:rPr>
                        <a:t>UHRF1</a:t>
                      </a:r>
                      <a:endParaRPr b="1">
                        <a:solidFill>
                          <a:schemeClr val="accent5"/>
                        </a:solidFill>
                        <a:latin typeface="EB Garamond"/>
                        <a:ea typeface="EB Garamond"/>
                        <a:cs typeface="EB Garamond"/>
                        <a:sym typeface="EB Garamon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Доменная структура белка гена HR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75" y="1152475"/>
            <a:ext cx="8942852" cy="291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ru"/>
              <a:t>Доменная структура белка гена MINA 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5550"/>
            <a:ext cx="8520599" cy="3954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